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0"/>
  </p:notesMasterIdLst>
  <p:handoutMasterIdLst>
    <p:handoutMasterId r:id="rId21"/>
  </p:handoutMasterIdLst>
  <p:sldIdLst>
    <p:sldId id="347" r:id="rId2"/>
    <p:sldId id="339" r:id="rId3"/>
    <p:sldId id="348" r:id="rId4"/>
    <p:sldId id="349" r:id="rId5"/>
    <p:sldId id="350" r:id="rId6"/>
    <p:sldId id="351" r:id="rId7"/>
    <p:sldId id="352" r:id="rId8"/>
    <p:sldId id="353" r:id="rId9"/>
    <p:sldId id="354" r:id="rId10"/>
    <p:sldId id="355" r:id="rId11"/>
    <p:sldId id="356" r:id="rId12"/>
    <p:sldId id="357" r:id="rId13"/>
    <p:sldId id="358" r:id="rId14"/>
    <p:sldId id="359" r:id="rId15"/>
    <p:sldId id="360" r:id="rId16"/>
    <p:sldId id="361" r:id="rId17"/>
    <p:sldId id="362" r:id="rId18"/>
    <p:sldId id="363"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8" autoAdjust="0"/>
    <p:restoredTop sz="86400" autoAdjust="0"/>
  </p:normalViewPr>
  <p:slideViewPr>
    <p:cSldViewPr>
      <p:cViewPr varScale="1">
        <p:scale>
          <a:sx n="62" d="100"/>
          <a:sy n="62" d="100"/>
        </p:scale>
        <p:origin x="1268"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10/23/2018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359846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384042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3382704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12</a:t>
            </a:fld>
            <a:endParaRPr lang="en-US" altLang="en-US" dirty="0"/>
          </a:p>
        </p:txBody>
      </p:sp>
    </p:spTree>
    <p:extLst>
      <p:ext uri="{BB962C8B-B14F-4D97-AF65-F5344CB8AC3E}">
        <p14:creationId xmlns:p14="http://schemas.microsoft.com/office/powerpoint/2010/main" val="775432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ea typeface="ＭＳ Ｐゴシック" panose="020B0600070205080204" pitchFamily="34" charset="-128"/>
              </a:rPr>
              <a:t>&gt; table(AgeGroup,Survive)</a:t>
            </a:r>
          </a:p>
          <a:p>
            <a:r>
              <a:rPr lang="en-US" altLang="en-US" dirty="0" smtClean="0">
                <a:ea typeface="ＭＳ Ｐゴシック" panose="020B0600070205080204" pitchFamily="34" charset="-128"/>
              </a:rPr>
              <a:t>&gt; round(prop.table(table(AgeGroup,Survive),1),3)</a:t>
            </a: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14</a:t>
            </a:fld>
            <a:endParaRPr lang="en-US" altLang="en-US" dirty="0"/>
          </a:p>
        </p:txBody>
      </p:sp>
    </p:spTree>
    <p:extLst>
      <p:ext uri="{BB962C8B-B14F-4D97-AF65-F5344CB8AC3E}">
        <p14:creationId xmlns:p14="http://schemas.microsoft.com/office/powerpoint/2010/main" val="1820120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smtClean="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15</a:t>
            </a:fld>
            <a:endParaRPr lang="en-US" altLang="en-US" dirty="0"/>
          </a:p>
        </p:txBody>
      </p:sp>
    </p:spTree>
    <p:extLst>
      <p:ext uri="{BB962C8B-B14F-4D97-AF65-F5344CB8AC3E}">
        <p14:creationId xmlns:p14="http://schemas.microsoft.com/office/powerpoint/2010/main" val="3982933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
        <p:nvSpPr>
          <p:cNvPr id="8" name="Content Placeholder 7"/>
          <p:cNvSpPr>
            <a:spLocks noGrp="1"/>
          </p:cNvSpPr>
          <p:nvPr>
            <p:ph sz="quarter" idx="15"/>
          </p:nvPr>
        </p:nvSpPr>
        <p:spPr>
          <a:xfrm>
            <a:off x="6172200" y="4648200"/>
            <a:ext cx="24384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11.4</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11</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Single Binary Predictor for a Binary </a:t>
            </a:r>
            <a:r>
              <a:rPr lang="en-US" dirty="0" smtClean="0"/>
              <a:t>Response (2 of 2)</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24"/>
              </a:spcBef>
              <a:buNone/>
            </a:pPr>
            <a:r>
              <a:rPr lang="en-US" altLang="en-US" dirty="0"/>
              <a:t>Response </a:t>
            </a:r>
            <a:r>
              <a:rPr lang="en-US" altLang="en-US" dirty="0" smtClean="0"/>
              <a:t>variable: </a:t>
            </a:r>
            <a:r>
              <a:rPr lang="en-US" altLang="en-US" i="1" dirty="0" smtClean="0"/>
              <a:t>Y </a:t>
            </a:r>
            <a:r>
              <a:rPr lang="en-US" altLang="en-US" dirty="0"/>
              <a:t>= Success/Failure</a:t>
            </a:r>
          </a:p>
          <a:p>
            <a:pPr marL="0" indent="0">
              <a:spcBef>
                <a:spcPts val="624"/>
              </a:spcBef>
              <a:buNone/>
            </a:pPr>
            <a:r>
              <a:rPr lang="en-US" altLang="en-US" dirty="0"/>
              <a:t>Predictor </a:t>
            </a:r>
            <a:r>
              <a:rPr lang="en-US" altLang="en-US" dirty="0" smtClean="0"/>
              <a:t>variable: </a:t>
            </a:r>
            <a:r>
              <a:rPr lang="en-US" altLang="en-US" i="1" dirty="0" smtClean="0"/>
              <a:t>X </a:t>
            </a:r>
            <a:r>
              <a:rPr lang="en-US" altLang="en-US" dirty="0"/>
              <a:t>= Group #1/Group #2</a:t>
            </a:r>
          </a:p>
          <a:p>
            <a:pPr>
              <a:spcBef>
                <a:spcPts val="624"/>
              </a:spcBef>
            </a:pPr>
            <a:r>
              <a:rPr lang="en-US" altLang="en-US" dirty="0" smtClean="0"/>
              <a:t>Method </a:t>
            </a:r>
            <a:r>
              <a:rPr lang="en-US" altLang="en-US" dirty="0"/>
              <a:t>#1: Binary logistic regression</a:t>
            </a:r>
          </a:p>
          <a:p>
            <a:pPr>
              <a:spcBef>
                <a:spcPts val="624"/>
              </a:spcBef>
            </a:pPr>
            <a:r>
              <a:rPr lang="en-US" altLang="en-US" dirty="0" smtClean="0"/>
              <a:t>Method </a:t>
            </a:r>
            <a:r>
              <a:rPr lang="en-US" altLang="en-US" dirty="0"/>
              <a:t>#2: </a:t>
            </a:r>
            <a:r>
              <a:rPr lang="en-US" altLang="en-US" i="1" dirty="0"/>
              <a:t>z </a:t>
            </a:r>
            <a:r>
              <a:rPr lang="en-US" altLang="en-US" dirty="0"/>
              <a:t>test, compare two proportions</a:t>
            </a:r>
          </a:p>
          <a:p>
            <a:pPr>
              <a:spcBef>
                <a:spcPts val="624"/>
              </a:spcBef>
            </a:pPr>
            <a:r>
              <a:rPr lang="en-US" altLang="en-US" dirty="0" smtClean="0"/>
              <a:t>Method </a:t>
            </a:r>
            <a:r>
              <a:rPr lang="en-US" altLang="en-US" dirty="0"/>
              <a:t>#3: Chi-square test for two-way </a:t>
            </a:r>
            <a:r>
              <a:rPr lang="en-US" altLang="en-US" dirty="0" smtClean="0"/>
              <a:t>table</a:t>
            </a:r>
          </a:p>
          <a:p>
            <a:pPr marL="0" indent="0">
              <a:spcBef>
                <a:spcPts val="624"/>
              </a:spcBef>
              <a:buNone/>
            </a:pPr>
            <a:r>
              <a:rPr lang="en-US" altLang="en-US" dirty="0"/>
              <a:t>All three “</a:t>
            </a:r>
            <a:r>
              <a:rPr lang="en-US" altLang="ja-JP" dirty="0"/>
              <a:t>tests” are essentially equivalent, but the logistic regression approach allows us to mix other categorical and quantitative predictors in the model</a:t>
            </a:r>
            <a:r>
              <a:rPr lang="en-US" altLang="ja-JP" dirty="0" smtClean="0"/>
              <a:t>.</a:t>
            </a:r>
            <a:endParaRPr lang="en-US" altLang="en-US" dirty="0"/>
          </a:p>
        </p:txBody>
      </p:sp>
    </p:spTree>
    <p:extLst>
      <p:ext uri="{BB962C8B-B14F-4D97-AF65-F5344CB8AC3E}">
        <p14:creationId xmlns:p14="http://schemas.microsoft.com/office/powerpoint/2010/main" val="25243417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 y="6350"/>
            <a:ext cx="9052560" cy="1257300"/>
          </a:xfrm>
        </p:spPr>
        <p:txBody>
          <a:bodyPr/>
          <a:lstStyle/>
          <a:p>
            <a:r>
              <a:rPr lang="en-US" dirty="0"/>
              <a:t>Categorical Predictors with Multiple Categories in Logistic </a:t>
            </a:r>
            <a:r>
              <a:rPr lang="en-US" dirty="0" smtClean="0"/>
              <a:t>Regression (1 of 2)</a:t>
            </a:r>
            <a:endParaRPr lang="en-US" dirty="0"/>
          </a:p>
        </p:txBody>
      </p:sp>
      <p:sp>
        <p:nvSpPr>
          <p:cNvPr id="3" name="Content Placeholder 2"/>
          <p:cNvSpPr>
            <a:spLocks noGrp="1"/>
          </p:cNvSpPr>
          <p:nvPr>
            <p:ph idx="1"/>
          </p:nvPr>
        </p:nvSpPr>
        <p:spPr>
          <a:xfrm>
            <a:off x="156578" y="1447800"/>
            <a:ext cx="8783673" cy="534590"/>
          </a:xfrm>
        </p:spPr>
        <p:txBody>
          <a:bodyPr/>
          <a:lstStyle/>
          <a:p>
            <a:pPr marL="0" indent="0">
              <a:buNone/>
            </a:pPr>
            <a:r>
              <a:rPr lang="en-US" dirty="0"/>
              <a:t>Example: Predicting survival in an intensive care unit (ICU)</a:t>
            </a:r>
          </a:p>
        </p:txBody>
      </p:sp>
      <p:pic>
        <p:nvPicPr>
          <p:cNvPr id="5" name="Picture Placeholder 4" descr="A textbox labeled Response has text that read Survive equals open curly bracket 0 equals Dies and 1 equals Lived and another textbox labeled Predictor has text that reads Age Group equals open curly bracket 1 equals Young, 2 equals Middle, and 3 equals Old."/>
          <p:cNvPicPr>
            <a:picLocks noGrp="1" noChangeAspect="1"/>
          </p:cNvPicPr>
          <p:nvPr>
            <p:ph type="pic" sz="quarter" idx="11"/>
          </p:nvPr>
        </p:nvPicPr>
        <p:blipFill>
          <a:blip r:embed="rId2"/>
          <a:stretch>
            <a:fillRect/>
          </a:stretch>
        </p:blipFill>
        <p:spPr>
          <a:xfrm>
            <a:off x="228600" y="2528140"/>
            <a:ext cx="8600067" cy="1977806"/>
          </a:xfrm>
          <a:prstGeom prst="rect">
            <a:avLst/>
          </a:prstGeom>
          <a:noFill/>
          <a:ln>
            <a:noFill/>
          </a:ln>
        </p:spPr>
      </p:pic>
      <p:sp>
        <p:nvSpPr>
          <p:cNvPr id="6" name="Content Placeholder 2"/>
          <p:cNvSpPr>
            <a:spLocks noGrp="1"/>
          </p:cNvSpPr>
          <p:nvPr>
            <p:ph type="body" sz="quarter" idx="10"/>
          </p:nvPr>
        </p:nvSpPr>
        <p:spPr>
          <a:xfrm>
            <a:off x="179976" y="5590309"/>
            <a:ext cx="8673738" cy="554182"/>
          </a:xfrm>
        </p:spPr>
        <p:txBody>
          <a:bodyPr>
            <a:normAutofit/>
          </a:bodyPr>
          <a:lstStyle/>
          <a:p>
            <a:pPr marL="0" indent="0">
              <a:buNone/>
            </a:pPr>
            <a:r>
              <a:rPr lang="en-US" dirty="0"/>
              <a:t>Data in </a:t>
            </a:r>
            <a:r>
              <a:rPr lang="en-US" b="1" dirty="0">
                <a:latin typeface="Courier New" panose="02070309020205020404" pitchFamily="49" charset="0"/>
                <a:cs typeface="Courier New" panose="02070309020205020404" pitchFamily="49" charset="0"/>
              </a:rPr>
              <a:t>ICU</a:t>
            </a:r>
            <a:r>
              <a:rPr lang="en-US" b="1" dirty="0"/>
              <a:t> </a:t>
            </a:r>
            <a:r>
              <a:rPr lang="en-US" dirty="0"/>
              <a:t>(Stat2Data) for a sample of 200 patients.</a:t>
            </a:r>
          </a:p>
        </p:txBody>
      </p:sp>
    </p:spTree>
    <p:extLst>
      <p:ext uri="{BB962C8B-B14F-4D97-AF65-F5344CB8AC3E}">
        <p14:creationId xmlns:p14="http://schemas.microsoft.com/office/powerpoint/2010/main" val="311698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Categorical Predictors with </a:t>
            </a:r>
            <a:r>
              <a:rPr lang="en-US" dirty="0" smtClean="0"/>
              <a:t>Multiple Categories </a:t>
            </a:r>
            <a:r>
              <a:rPr lang="en-US" dirty="0"/>
              <a:t>in Logistic </a:t>
            </a:r>
            <a:r>
              <a:rPr lang="en-US" dirty="0" smtClean="0"/>
              <a:t>Regression (2 of 2)</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buNone/>
            </a:pPr>
            <a:r>
              <a:rPr lang="en-US" altLang="en-US" sz="2800" dirty="0"/>
              <a:t>Three approaches:</a:t>
            </a:r>
          </a:p>
          <a:p>
            <a:pPr marL="0" indent="0">
              <a:buNone/>
            </a:pPr>
            <a:r>
              <a:rPr lang="en-US" altLang="en-US" sz="2800" b="1" dirty="0"/>
              <a:t>Method #1</a:t>
            </a:r>
            <a:r>
              <a:rPr lang="en-US" altLang="en-US" sz="2800" dirty="0"/>
              <a:t>: Logistic regression for </a:t>
            </a:r>
            <a:r>
              <a:rPr lang="en-US" altLang="en-US" sz="2800" i="1" dirty="0"/>
              <a:t>Survive</a:t>
            </a:r>
            <a:r>
              <a:rPr lang="en-US" altLang="en-US" sz="2800" dirty="0"/>
              <a:t> with </a:t>
            </a:r>
            <a:r>
              <a:rPr lang="en-US" altLang="en-US" sz="2800" i="1" dirty="0"/>
              <a:t>AgeGroup</a:t>
            </a:r>
            <a:r>
              <a:rPr lang="en-US" altLang="en-US" sz="2800" dirty="0"/>
              <a:t> as a quantitative predictor.</a:t>
            </a:r>
          </a:p>
          <a:p>
            <a:pPr marL="0" indent="0">
              <a:buNone/>
            </a:pPr>
            <a:r>
              <a:rPr lang="en-US" altLang="en-US" sz="2800" b="1" dirty="0"/>
              <a:t>Method #2</a:t>
            </a:r>
            <a:r>
              <a:rPr lang="en-US" altLang="en-US" sz="2800" dirty="0"/>
              <a:t>: Find a separate proportion for each of the three age groups (saturated model).</a:t>
            </a:r>
          </a:p>
          <a:p>
            <a:pPr marL="0" indent="0">
              <a:buNone/>
            </a:pPr>
            <a:r>
              <a:rPr lang="en-US" altLang="en-US" sz="2800" b="1" dirty="0"/>
              <a:t>Method #3</a:t>
            </a:r>
            <a:r>
              <a:rPr lang="en-US" altLang="en-US" sz="2800" dirty="0"/>
              <a:t>: Use dummy (indicator) variables for the age categories as predictors in a logistic regression model for </a:t>
            </a:r>
            <a:r>
              <a:rPr lang="en-US" altLang="en-US" sz="2800" i="1" dirty="0"/>
              <a:t>Survive</a:t>
            </a:r>
            <a:r>
              <a:rPr lang="en-US" altLang="en-US" sz="2800" dirty="0" smtClean="0"/>
              <a:t>.</a:t>
            </a:r>
            <a:endParaRPr lang="en-US" altLang="en-US" sz="2800" dirty="0"/>
          </a:p>
        </p:txBody>
      </p:sp>
    </p:spTree>
    <p:extLst>
      <p:ext uri="{BB962C8B-B14F-4D97-AF65-F5344CB8AC3E}">
        <p14:creationId xmlns:p14="http://schemas.microsoft.com/office/powerpoint/2010/main" val="799289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 #1: Quantitative AgeGroup</a:t>
            </a:r>
          </a:p>
        </p:txBody>
      </p:sp>
      <p:pic>
        <p:nvPicPr>
          <p:cNvPr id="7" name="Picture Placeholder 6" descr="A series of command lines with a coefficients table. : The first two command lines read as follows:&#10;Prompt, l mod Age 1 equals g l m (Survive approximately equals Age Group, family equals binomial, data equals I C U). &#10;Prompt, Summary (l mod Age 1) Logistic Regression Table.&#10;The coefficients table has two rows and four columns with the column headers that read Estimate, Standard Error, z value, and P r greater than absolute value of z. The data presented are as follows: &#10;Row 1. Intercept. Estimate: 2.7566, Standard Error: 0.5732, z value: 4.809, P r greater than absolute value of z: 1.52 e minus 06, three asterisks.&#10;Row 2. Age Group. Estimate: Negative 0.6399, Standard Error: 0.2414, z value: Negative 2.651, P r greater than absolute value of z: 0.00802, two asterisk.  &#10;A text below the table reads Null Deviance: 200.16 on 199 degrees of freedom and Residual deviance 192.66 on 198 degrees of freedom. &#10;Two command lines at the bottom read as follows: &#10;Prompt, (G equals summary (l mod Age 1) dollar null .deviance minus summary (l mod Age 1) dollar deviance). [1] 7.505708. Prompt, (p value equals 1 minus p chi sq (G, 1)). [1] 0.006150377."/>
          <p:cNvPicPr>
            <a:picLocks noGrp="1" noChangeAspect="1"/>
          </p:cNvPicPr>
          <p:nvPr>
            <p:ph type="pic" sz="quarter" idx="11"/>
          </p:nvPr>
        </p:nvPicPr>
        <p:blipFill>
          <a:blip r:embed="rId2"/>
          <a:stretch>
            <a:fillRect/>
          </a:stretch>
        </p:blipFill>
        <p:spPr>
          <a:xfrm>
            <a:off x="243549" y="1768693"/>
            <a:ext cx="8528976" cy="3968479"/>
          </a:xfrm>
          <a:prstGeom prst="rect">
            <a:avLst/>
          </a:prstGeom>
          <a:noFill/>
          <a:ln>
            <a:noFill/>
          </a:ln>
        </p:spPr>
      </p:pic>
    </p:spTree>
    <p:extLst>
      <p:ext uri="{BB962C8B-B14F-4D97-AF65-F5344CB8AC3E}">
        <p14:creationId xmlns:p14="http://schemas.microsoft.com/office/powerpoint/2010/main" val="2971785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 #2: Two-Way Table</a:t>
            </a:r>
          </a:p>
        </p:txBody>
      </p:sp>
      <p:pic>
        <p:nvPicPr>
          <p:cNvPr id="4" name="Picture Placeholder 3" descr="A series of command lines with tables. A command line at the top reads Prompt (p hat equals prop (Survive approximately equals Age Group, data equals I C U)).  A table below the command line presents the following data: 1.1: 0.9152542, 1.2: 0.7792208, 1.3: 0.7187500. &#10;A command line reads Prompt, (log Odds equals log (p hat over (1 minus p hat))). A table below the command line presents the following data: 1.1: 2.3795461, 1.2: 1.2611312, 1.3: 0.9382696.&#10;The following two command lines read Prompt, Age Test 2 equals chi sq .test (I C U dollar Age Group, I C U dollar survive, correct equals FALSE). Prompt, Age Test 2 dollar observed. Bellow the command lines, a table presents the following data: &#10;Row 1. I C U dollar Age Group 1. I C U dollar survive 0: 5, I C U dollar survive 1: 54.&#10;Row 2. I C U dollar Age Group 2. I C U dollar survive 0: 17, I C U dollar survive 1: 60.&#10;Row 3. I C U dollar Age Group 2. I C U dollar survive 0: 18, I C U dollar survive 1: 46.&#10;A command line reads Prompt, Age Test 2 dollar expected. Bellow the command line a table presents the following data:&#10;Row 1. I C U dollar Age Group 2. I C U dollar survive 0: 11.8, I C U dollar survive 1: 47.2.&#10;Row 2. I C U dollar Age Group 2. I C U dollar survive 0: 15.4, I C U dollar survive 1: 61.6.&#10;Row 3. I C U dollar Age Group 1. I C U dollar survive 0: 12.8, I C U dollar survive 1: 51.2.&#10;A command line reads Age Test 2. A text below the command line reads Pearson’s Chi squared test. Data: I C U dollar Age Group and I C U dollar Survive. X squared equals 7.7467, d f equals 2, p value equals 0.02079. "/>
          <p:cNvPicPr>
            <a:picLocks noGrp="1" noChangeAspect="1"/>
          </p:cNvPicPr>
          <p:nvPr>
            <p:ph type="pic" sz="quarter" idx="11"/>
          </p:nvPr>
        </p:nvPicPr>
        <p:blipFill>
          <a:blip r:embed="rId3"/>
          <a:stretch>
            <a:fillRect/>
          </a:stretch>
        </p:blipFill>
        <p:spPr>
          <a:xfrm>
            <a:off x="1057275" y="1423883"/>
            <a:ext cx="7034655" cy="4831349"/>
          </a:xfrm>
          <a:prstGeom prst="rect">
            <a:avLst/>
          </a:prstGeom>
          <a:noFill/>
          <a:ln>
            <a:noFill/>
          </a:ln>
        </p:spPr>
      </p:pic>
    </p:spTree>
    <p:extLst>
      <p:ext uri="{BB962C8B-B14F-4D97-AF65-F5344CB8AC3E}">
        <p14:creationId xmlns:p14="http://schemas.microsoft.com/office/powerpoint/2010/main" val="1793765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Method </a:t>
            </a:r>
            <a:r>
              <a:rPr lang="nl-NL" dirty="0"/>
              <a:t>#1 versus Method #2</a:t>
            </a:r>
            <a:endParaRPr lang="en-US" dirty="0"/>
          </a:p>
        </p:txBody>
      </p:sp>
      <p:pic>
        <p:nvPicPr>
          <p:cNvPr id="5" name="Picture Placeholder 4" descr="An annotated scatterplot. The graph correlates Age Group against In (odds). The horizontal axis plots the values of Age Group and the vertical axis plots the values of In (odds). The graph shows three closed dots at (1, 2.4), (2, 1.5,), and (3, 1.0) and three open dots at (1, 2.2), (2, 1.3), and (3, 0.3). The Closed dots are labeled Two-way table and the Open dots are labeled Logistic."/>
          <p:cNvPicPr>
            <a:picLocks noGrp="1" noChangeAspect="1"/>
          </p:cNvPicPr>
          <p:nvPr>
            <p:ph type="pic" sz="quarter" idx="11"/>
          </p:nvPr>
        </p:nvPicPr>
        <p:blipFill>
          <a:blip r:embed="rId3"/>
          <a:stretch>
            <a:fillRect/>
          </a:stretch>
        </p:blipFill>
        <p:spPr>
          <a:xfrm>
            <a:off x="1828800" y="1479926"/>
            <a:ext cx="5289595" cy="4715619"/>
          </a:xfrm>
          <a:prstGeom prst="rect">
            <a:avLst/>
          </a:prstGeom>
          <a:noFill/>
          <a:ln>
            <a:noFill/>
          </a:ln>
        </p:spPr>
      </p:pic>
    </p:spTree>
    <p:extLst>
      <p:ext uri="{BB962C8B-B14F-4D97-AF65-F5344CB8AC3E}">
        <p14:creationId xmlns:p14="http://schemas.microsoft.com/office/powerpoint/2010/main" val="1195493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Dummy Indicators for Multiple Categories</a:t>
            </a:r>
          </a:p>
        </p:txBody>
      </p:sp>
      <p:pic>
        <p:nvPicPr>
          <p:cNvPr id="7" name="Picture Placeholder 6" descr="A text with an equation. The text at the top reads for a categorical predictor with k levels, we use K minus 1 dummy indicators. The equation reads X subscript 1 open curly bracket 1 if Group number 1 and 0 otherwise ellipsis X subscript k minus 1 equals open curly bracket 1 if Group number (k minus 1) and 0 otherwise."/>
          <p:cNvPicPr>
            <a:picLocks noGrp="1" noChangeAspect="1"/>
          </p:cNvPicPr>
          <p:nvPr>
            <p:ph type="pic" sz="quarter" idx="11"/>
          </p:nvPr>
        </p:nvPicPr>
        <p:blipFill>
          <a:blip r:embed="rId2"/>
          <a:stretch>
            <a:fillRect/>
          </a:stretch>
        </p:blipFill>
        <p:spPr>
          <a:xfrm>
            <a:off x="287994" y="1447800"/>
            <a:ext cx="8568012" cy="2823475"/>
          </a:xfrm>
          <a:prstGeom prst="rect">
            <a:avLst/>
          </a:prstGeom>
          <a:noFill/>
          <a:ln>
            <a:noFill/>
          </a:ln>
        </p:spPr>
      </p:pic>
      <p:sp>
        <p:nvSpPr>
          <p:cNvPr id="3" name="Content Placeholder 2"/>
          <p:cNvSpPr>
            <a:spLocks noGrp="1"/>
          </p:cNvSpPr>
          <p:nvPr>
            <p:ph idx="1"/>
          </p:nvPr>
        </p:nvSpPr>
        <p:spPr>
          <a:xfrm>
            <a:off x="156578" y="4722786"/>
            <a:ext cx="8783673" cy="1449414"/>
          </a:xfrm>
        </p:spPr>
        <p:txBody>
          <a:bodyPr>
            <a:normAutofit/>
          </a:bodyPr>
          <a:lstStyle/>
          <a:p>
            <a:pPr marL="0" indent="0">
              <a:buNone/>
            </a:pPr>
            <a:r>
              <a:rPr lang="en-US" dirty="0"/>
              <a:t>What happens to Group #</a:t>
            </a:r>
            <a:r>
              <a:rPr lang="en-US" i="1" dirty="0"/>
              <a:t>k</a:t>
            </a:r>
            <a:r>
              <a:rPr lang="en-US" dirty="0" smtClean="0"/>
              <a:t>? </a:t>
            </a:r>
            <a:r>
              <a:rPr lang="en-US" dirty="0"/>
              <a:t>Reference </a:t>
            </a:r>
            <a:r>
              <a:rPr lang="en-US" dirty="0" smtClean="0"/>
              <a:t>group</a:t>
            </a:r>
          </a:p>
          <a:p>
            <a:pPr marL="0" indent="0">
              <a:buNone/>
            </a:pPr>
            <a:r>
              <a:rPr lang="en-US" altLang="en-US" dirty="0" smtClean="0"/>
              <a:t>Constant </a:t>
            </a:r>
            <a:r>
              <a:rPr lang="en-US" altLang="en-US" dirty="0"/>
              <a:t>term is an estimate for Group #</a:t>
            </a:r>
            <a:r>
              <a:rPr lang="en-US" altLang="en-US" i="1" dirty="0"/>
              <a:t>k,</a:t>
            </a:r>
            <a:r>
              <a:rPr lang="en-US" altLang="en-US" dirty="0"/>
              <a:t> and other coefficients are the differences from it</a:t>
            </a:r>
            <a:r>
              <a:rPr lang="en-US" altLang="en-US" dirty="0" smtClean="0"/>
              <a:t>.</a:t>
            </a:r>
            <a:endParaRPr lang="en-US" altLang="en-US" dirty="0"/>
          </a:p>
        </p:txBody>
      </p:sp>
    </p:spTree>
    <p:extLst>
      <p:ext uri="{BB962C8B-B14F-4D97-AF65-F5344CB8AC3E}">
        <p14:creationId xmlns:p14="http://schemas.microsoft.com/office/powerpoint/2010/main" val="1571118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 #3: Survive ~ Middle + Old</a:t>
            </a:r>
          </a:p>
        </p:txBody>
      </p:sp>
      <p:pic>
        <p:nvPicPr>
          <p:cNvPr id="6" name="Picture Placeholder 5" descr="Two command lines and an annotated Logistic Regression table. A text above the command lines reads Age Group 2 equals Middle, Age Group 3 equals Old. &#10;The command lines read&#10; Prompt, l mod Age 3 equals g l m (Survive approximately equals factor (Age Group), family equals binomial, data equals I C U). &#10;Prompt, Summary (l mod Age 3) Logistic Regression Table.&#10;The coefficients table has three rows and four columns with the column headers that read Estimate, Standard Error, z value, and P r greater than absolute value of z. The data presented are as follows: &#10;&#10;Row 1. Estimate: 2.3795, Standard Error: 0.4675, z value: 5.090, P r greater than absolute value of z: 3.47 e minus 07, three asterisks.&#10;Row 2. Estimate: Negative 1.1184, Standard Error: 0.5422, z value: Negative 2.063, P r greater than absolute value of z: 0.03915, one asterisk.&#10;Row 3. Estimate: Negative 1.4413, Standard Error: 0.5439, z value: Negative 2.650, P r greater than absolute value of z: 0.00805, two asterisks. &#10;In the Estimate column the Intercept value 2.379 is circled and labeled Log (odds) for Young. In the same column the estimate values for Age group 2: negative 1.1184 and Age group 3: negative 1.4413 are circled and labeled Change in log (odds) for Middle and Old compared to Young. A text below the table reads Note: Method 2 and 3 end up being the same."/>
          <p:cNvPicPr>
            <a:picLocks noGrp="1" noChangeAspect="1"/>
          </p:cNvPicPr>
          <p:nvPr>
            <p:ph type="pic" sz="quarter" idx="11"/>
          </p:nvPr>
        </p:nvPicPr>
        <p:blipFill>
          <a:blip r:embed="rId2"/>
          <a:stretch>
            <a:fillRect/>
          </a:stretch>
        </p:blipFill>
        <p:spPr>
          <a:xfrm>
            <a:off x="762486" y="1447800"/>
            <a:ext cx="7685191" cy="4774990"/>
          </a:xfrm>
          <a:prstGeom prst="rect">
            <a:avLst/>
          </a:prstGeom>
          <a:noFill/>
          <a:ln>
            <a:noFill/>
          </a:ln>
        </p:spPr>
      </p:pic>
    </p:spTree>
    <p:extLst>
      <p:ext uri="{BB962C8B-B14F-4D97-AF65-F5344CB8AC3E}">
        <p14:creationId xmlns:p14="http://schemas.microsoft.com/office/powerpoint/2010/main" val="2619842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Chi-Square </a:t>
            </a:r>
            <a:r>
              <a:rPr lang="en-US" dirty="0" smtClean="0"/>
              <a:t>Tests Two-Way </a:t>
            </a:r>
            <a:r>
              <a:rPr lang="en-US" dirty="0"/>
              <a:t>Table and Logistic Regression</a:t>
            </a:r>
          </a:p>
        </p:txBody>
      </p:sp>
      <p:pic>
        <p:nvPicPr>
          <p:cNvPr id="4" name="Picture Placeholder 3" descr="A series of command lines with texts. At the top, the first command line reads chi sq .test (I C U dollar Age Group, I C U dollar Survive, correct equals FALSE). A text below the command line reads Person’s Chi-squared text. Data: I C U dollar Age Group and I C U dollar Survive. X squared equals 7.7467, df equals 2, p value equals 0.02079. A text beside this reads chi square text for two-way table. &#10;A text above the second command line reads Null deviance: 200.16 on 199 degrees of freedom. Residual deviance: 191.59 on 197 degrees of freedom. The second command line reads Prompt, (G equals summary (l mod Age 3) dollar null .deviance minus summary (l mod Age 1) dollar deviance). A text below the command line reads [1] 7.505708. The third command line reads Prompt, (p value equals 1 minus p chi sq (G, 2)). A text below this command line reads [1] 0.02345072. A text beside the command line reads Chi-square test for logistic regression with indicators."/>
          <p:cNvPicPr>
            <a:picLocks noGrp="1" noChangeAspect="1"/>
          </p:cNvPicPr>
          <p:nvPr>
            <p:ph type="pic" sz="quarter" idx="11"/>
          </p:nvPr>
        </p:nvPicPr>
        <p:blipFill>
          <a:blip r:embed="rId2"/>
          <a:stretch>
            <a:fillRect/>
          </a:stretch>
        </p:blipFill>
        <p:spPr>
          <a:xfrm>
            <a:off x="228600" y="1622268"/>
            <a:ext cx="8723391" cy="4413565"/>
          </a:xfrm>
          <a:prstGeom prst="rect">
            <a:avLst/>
          </a:prstGeom>
          <a:noFill/>
          <a:ln>
            <a:noFill/>
          </a:ln>
        </p:spPr>
      </p:pic>
    </p:spTree>
    <p:extLst>
      <p:ext uri="{BB962C8B-B14F-4D97-AF65-F5344CB8AC3E}">
        <p14:creationId xmlns:p14="http://schemas.microsoft.com/office/powerpoint/2010/main" val="30096788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a:t>
            </a:r>
            <a:r>
              <a:rPr lang="en-US" dirty="0" smtClean="0"/>
              <a:t>11.4</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ct val="0"/>
              </a:spcBef>
              <a:spcAft>
                <a:spcPct val="15000"/>
              </a:spcAft>
              <a:buNone/>
            </a:pPr>
            <a:r>
              <a:rPr lang="en-US" altLang="en-US" dirty="0">
                <a:sym typeface="Symbol" panose="05050102010706020507" pitchFamily="18" charset="2"/>
              </a:rPr>
              <a:t>2 × 2 </a:t>
            </a:r>
            <a:r>
              <a:rPr lang="en-US" altLang="en-US" dirty="0" smtClean="0">
                <a:sym typeface="Symbol" panose="05050102010706020507" pitchFamily="18" charset="2"/>
              </a:rPr>
              <a:t>tables</a:t>
            </a:r>
          </a:p>
          <a:p>
            <a:pPr marL="0" indent="520700">
              <a:spcBef>
                <a:spcPct val="0"/>
              </a:spcBef>
              <a:spcAft>
                <a:spcPct val="15000"/>
              </a:spcAft>
              <a:buNone/>
            </a:pPr>
            <a:r>
              <a:rPr lang="en-US" altLang="en-US" dirty="0" smtClean="0">
                <a:sym typeface="Symbol" panose="05050102010706020507" pitchFamily="18" charset="2"/>
              </a:rPr>
              <a:t>Chi-square </a:t>
            </a:r>
            <a:r>
              <a:rPr lang="en-US" altLang="en-US" dirty="0">
                <a:sym typeface="Symbol" panose="05050102010706020507" pitchFamily="18" charset="2"/>
              </a:rPr>
              <a:t>versus logistic</a:t>
            </a:r>
          </a:p>
          <a:p>
            <a:pPr marL="0" indent="0">
              <a:spcBef>
                <a:spcPct val="0"/>
              </a:spcBef>
              <a:spcAft>
                <a:spcPct val="15000"/>
              </a:spcAft>
              <a:buNone/>
            </a:pPr>
            <a:r>
              <a:rPr lang="en-US" altLang="en-US" dirty="0">
                <a:sym typeface="Symbol" panose="05050102010706020507" pitchFamily="18" charset="2"/>
              </a:rPr>
              <a:t>2 × </a:t>
            </a:r>
            <a:r>
              <a:rPr lang="en-US" altLang="en-US" i="1" dirty="0">
                <a:sym typeface="Symbol" panose="05050102010706020507" pitchFamily="18" charset="2"/>
              </a:rPr>
              <a:t>K</a:t>
            </a:r>
            <a:r>
              <a:rPr lang="en-US" altLang="en-US" dirty="0">
                <a:sym typeface="Symbol" panose="05050102010706020507" pitchFamily="18" charset="2"/>
              </a:rPr>
              <a:t> tables</a:t>
            </a: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Single Binary Predictor for a Binary </a:t>
            </a:r>
            <a:r>
              <a:rPr lang="en-US" dirty="0" smtClean="0"/>
              <a:t>Response (1 of 2)</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24"/>
              </a:spcBef>
              <a:buNone/>
            </a:pPr>
            <a:r>
              <a:rPr lang="en-US" altLang="en-US" dirty="0"/>
              <a:t>Response variable: </a:t>
            </a:r>
            <a:r>
              <a:rPr lang="en-US" altLang="en-US" i="1" dirty="0" smtClean="0"/>
              <a:t>Y </a:t>
            </a:r>
            <a:r>
              <a:rPr lang="en-US" altLang="en-US" dirty="0"/>
              <a:t>= Success/Failure</a:t>
            </a:r>
          </a:p>
          <a:p>
            <a:pPr marL="0" indent="0">
              <a:spcBef>
                <a:spcPts val="624"/>
              </a:spcBef>
              <a:buNone/>
            </a:pPr>
            <a:r>
              <a:rPr lang="en-US" altLang="en-US" dirty="0"/>
              <a:t>Predictor variable: </a:t>
            </a:r>
            <a:r>
              <a:rPr lang="en-US" altLang="en-US" i="1" dirty="0" smtClean="0"/>
              <a:t>X </a:t>
            </a:r>
            <a:r>
              <a:rPr lang="en-US" altLang="en-US" dirty="0"/>
              <a:t>= Group #1/Group #2</a:t>
            </a:r>
          </a:p>
          <a:p>
            <a:pPr>
              <a:spcBef>
                <a:spcPts val="624"/>
              </a:spcBef>
            </a:pPr>
            <a:r>
              <a:rPr lang="en-US" altLang="en-US" dirty="0" smtClean="0"/>
              <a:t>Method </a:t>
            </a:r>
            <a:r>
              <a:rPr lang="en-US" altLang="en-US" dirty="0"/>
              <a:t>#1: Binary logistic regression</a:t>
            </a:r>
          </a:p>
          <a:p>
            <a:pPr>
              <a:spcBef>
                <a:spcPts val="624"/>
              </a:spcBef>
            </a:pPr>
            <a:r>
              <a:rPr lang="en-US" altLang="en-US" dirty="0" smtClean="0"/>
              <a:t>Method </a:t>
            </a:r>
            <a:r>
              <a:rPr lang="en-US" altLang="en-US" dirty="0"/>
              <a:t>#2: Compare two proportions (review)</a:t>
            </a:r>
          </a:p>
          <a:p>
            <a:pPr>
              <a:spcBef>
                <a:spcPts val="624"/>
              </a:spcBef>
            </a:pPr>
            <a:r>
              <a:rPr lang="en-US" altLang="en-US" dirty="0" smtClean="0"/>
              <a:t>Method #</a:t>
            </a:r>
            <a:r>
              <a:rPr lang="en-US" altLang="en-US" dirty="0"/>
              <a:t>3: Chi-square test two-way table (review)</a:t>
            </a:r>
          </a:p>
        </p:txBody>
      </p:sp>
    </p:spTree>
    <p:extLst>
      <p:ext uri="{BB962C8B-B14F-4D97-AF65-F5344CB8AC3E}">
        <p14:creationId xmlns:p14="http://schemas.microsoft.com/office/powerpoint/2010/main" val="4195086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TMS for Migraines</a:t>
            </a:r>
          </a:p>
        </p:txBody>
      </p:sp>
      <p:sp>
        <p:nvSpPr>
          <p:cNvPr id="6" name="Content Placeholder 5"/>
          <p:cNvSpPr>
            <a:spLocks noGrp="1"/>
          </p:cNvSpPr>
          <p:nvPr>
            <p:ph idx="1"/>
          </p:nvPr>
        </p:nvSpPr>
        <p:spPr>
          <a:xfrm>
            <a:off x="152400" y="1371600"/>
            <a:ext cx="8610600" cy="477219"/>
          </a:xfrm>
        </p:spPr>
        <p:txBody>
          <a:bodyPr>
            <a:normAutofit lnSpcReduction="10000"/>
          </a:bodyPr>
          <a:lstStyle/>
          <a:p>
            <a:pPr marL="0" indent="0">
              <a:buNone/>
            </a:pPr>
            <a:r>
              <a:rPr lang="en-US" dirty="0" err="1"/>
              <a:t>Transcranial</a:t>
            </a:r>
            <a:r>
              <a:rPr lang="en-US" dirty="0"/>
              <a:t> Magnetic Stimulation vs. </a:t>
            </a:r>
            <a:r>
              <a:rPr lang="en-US" dirty="0" smtClean="0"/>
              <a:t>Placebo</a:t>
            </a:r>
            <a:endParaRPr lang="en-US" dirty="0"/>
          </a:p>
        </p:txBody>
      </p:sp>
      <p:graphicFrame>
        <p:nvGraphicFramePr>
          <p:cNvPr id="16" name="Table Placeholder 15"/>
          <p:cNvGraphicFramePr>
            <a:graphicFrameLocks noGrp="1"/>
          </p:cNvGraphicFramePr>
          <p:nvPr>
            <p:ph type="tbl" sz="quarter" idx="12"/>
            <p:extLst>
              <p:ext uri="{D42A27DB-BD31-4B8C-83A1-F6EECF244321}">
                <p14:modId xmlns:p14="http://schemas.microsoft.com/office/powerpoint/2010/main" val="3572184383"/>
              </p:ext>
            </p:extLst>
          </p:nvPr>
        </p:nvGraphicFramePr>
        <p:xfrm>
          <a:off x="145732" y="1981200"/>
          <a:ext cx="6331268" cy="1828800"/>
        </p:xfrm>
        <a:graphic>
          <a:graphicData uri="http://schemas.openxmlformats.org/drawingml/2006/table">
            <a:tbl>
              <a:tblPr firstRow="1" bandRow="1">
                <a:tableStyleId>{5940675A-B579-460E-94D1-54222C63F5DA}</a:tableStyleId>
              </a:tblPr>
              <a:tblGrid>
                <a:gridCol w="1759268">
                  <a:extLst>
                    <a:ext uri="{9D8B030D-6E8A-4147-A177-3AD203B41FA5}">
                      <a16:colId xmlns="" xmlns:a16="http://schemas.microsoft.com/office/drawing/2014/main" val="20000"/>
                    </a:ext>
                  </a:extLst>
                </a:gridCol>
                <a:gridCol w="1524000">
                  <a:extLst>
                    <a:ext uri="{9D8B030D-6E8A-4147-A177-3AD203B41FA5}">
                      <a16:colId xmlns="" xmlns:a16="http://schemas.microsoft.com/office/drawing/2014/main" val="20001"/>
                    </a:ext>
                  </a:extLst>
                </a:gridCol>
                <a:gridCol w="1524000">
                  <a:extLst>
                    <a:ext uri="{9D8B030D-6E8A-4147-A177-3AD203B41FA5}">
                      <a16:colId xmlns="" xmlns:a16="http://schemas.microsoft.com/office/drawing/2014/main" val="20002"/>
                    </a:ext>
                  </a:extLst>
                </a:gridCol>
                <a:gridCol w="1524000">
                  <a:extLst>
                    <a:ext uri="{9D8B030D-6E8A-4147-A177-3AD203B41FA5}">
                      <a16:colId xmlns="" xmlns:a16="http://schemas.microsoft.com/office/drawing/2014/main" val="20003"/>
                    </a:ext>
                  </a:extLst>
                </a:gridCol>
              </a:tblGrid>
              <a:tr h="0">
                <a:tc>
                  <a:txBody>
                    <a:bodyPr/>
                    <a:lstStyle/>
                    <a:p>
                      <a:pPr algn="ctr"/>
                      <a:r>
                        <a:rPr lang="en-US" sz="2400" dirty="0">
                          <a:latin typeface="Arial" panose="020B0604020202020204" pitchFamily="34" charset="0"/>
                          <a:cs typeface="Arial" panose="020B0604020202020204" pitchFamily="34" charset="0"/>
                        </a:rPr>
                        <a:t>Pain Free?</a:t>
                      </a:r>
                    </a:p>
                  </a:txBody>
                  <a:tcPr/>
                </a:tc>
                <a:tc>
                  <a:txBody>
                    <a:bodyPr/>
                    <a:lstStyle/>
                    <a:p>
                      <a:pPr algn="ctr"/>
                      <a:r>
                        <a:rPr lang="en-US" sz="2400" dirty="0">
                          <a:latin typeface="Arial" panose="020B0604020202020204" pitchFamily="34" charset="0"/>
                          <a:cs typeface="Arial" panose="020B0604020202020204" pitchFamily="34" charset="0"/>
                        </a:rPr>
                        <a:t>Yes</a:t>
                      </a:r>
                    </a:p>
                  </a:txBody>
                  <a:tcPr/>
                </a:tc>
                <a:tc>
                  <a:txBody>
                    <a:bodyPr/>
                    <a:lstStyle/>
                    <a:p>
                      <a:pPr algn="ctr"/>
                      <a:r>
                        <a:rPr lang="en-US" sz="2400" dirty="0">
                          <a:latin typeface="Arial" panose="020B0604020202020204" pitchFamily="34" charset="0"/>
                          <a:cs typeface="Arial" panose="020B0604020202020204" pitchFamily="34" charset="0"/>
                        </a:rPr>
                        <a:t>No</a:t>
                      </a:r>
                    </a:p>
                  </a:txBody>
                  <a:tcPr/>
                </a:tc>
                <a:tc>
                  <a:txBody>
                    <a:bodyPr/>
                    <a:lstStyle/>
                    <a:p>
                      <a:pPr algn="ctr"/>
                      <a:r>
                        <a:rPr lang="en-US" sz="2400" dirty="0">
                          <a:latin typeface="Arial" panose="020B0604020202020204" pitchFamily="34" charset="0"/>
                          <a:cs typeface="Arial" panose="020B0604020202020204" pitchFamily="34" charset="0"/>
                        </a:rPr>
                        <a:t>Total</a:t>
                      </a:r>
                    </a:p>
                  </a:txBody>
                  <a:tcPr/>
                </a:tc>
                <a:extLst>
                  <a:ext uri="{0D108BD9-81ED-4DB2-BD59-A6C34878D82A}">
                    <a16:rowId xmlns="" xmlns:a16="http://schemas.microsoft.com/office/drawing/2014/main" val="10000"/>
                  </a:ext>
                </a:extLst>
              </a:tr>
              <a:tr h="0">
                <a:tc>
                  <a:txBody>
                    <a:bodyPr/>
                    <a:lstStyle/>
                    <a:p>
                      <a:pPr algn="ctr"/>
                      <a:r>
                        <a:rPr lang="en-US" sz="2400" dirty="0">
                          <a:latin typeface="Arial" panose="020B0604020202020204" pitchFamily="34" charset="0"/>
                          <a:cs typeface="Arial" panose="020B0604020202020204" pitchFamily="34" charset="0"/>
                        </a:rPr>
                        <a:t>TMS</a:t>
                      </a:r>
                    </a:p>
                  </a:txBody>
                  <a:tcPr/>
                </a:tc>
                <a:tc>
                  <a:txBody>
                    <a:bodyPr/>
                    <a:lstStyle/>
                    <a:p>
                      <a:pPr algn="ctr"/>
                      <a:r>
                        <a:rPr lang="en-US" sz="2400" dirty="0">
                          <a:latin typeface="Arial" panose="020B0604020202020204" pitchFamily="34" charset="0"/>
                          <a:cs typeface="Arial" panose="020B0604020202020204" pitchFamily="34" charset="0"/>
                        </a:rPr>
                        <a:t>39</a:t>
                      </a:r>
                    </a:p>
                  </a:txBody>
                  <a:tcPr/>
                </a:tc>
                <a:tc>
                  <a:txBody>
                    <a:bodyPr/>
                    <a:lstStyle/>
                    <a:p>
                      <a:pPr algn="ctr"/>
                      <a:r>
                        <a:rPr lang="en-US" sz="2400" dirty="0">
                          <a:latin typeface="Arial" panose="020B0604020202020204" pitchFamily="34" charset="0"/>
                          <a:cs typeface="Arial" panose="020B0604020202020204" pitchFamily="34" charset="0"/>
                        </a:rPr>
                        <a:t>61</a:t>
                      </a:r>
                    </a:p>
                  </a:txBody>
                  <a:tcPr/>
                </a:tc>
                <a:tc>
                  <a:txBody>
                    <a:bodyPr/>
                    <a:lstStyle/>
                    <a:p>
                      <a:pPr algn="ctr"/>
                      <a:r>
                        <a:rPr lang="en-US" sz="2400" dirty="0">
                          <a:latin typeface="Arial" panose="020B0604020202020204" pitchFamily="34" charset="0"/>
                          <a:cs typeface="Arial" panose="020B0604020202020204" pitchFamily="34" charset="0"/>
                        </a:rPr>
                        <a:t>100</a:t>
                      </a:r>
                    </a:p>
                  </a:txBody>
                  <a:tcPr/>
                </a:tc>
                <a:extLst>
                  <a:ext uri="{0D108BD9-81ED-4DB2-BD59-A6C34878D82A}">
                    <a16:rowId xmlns="" xmlns:a16="http://schemas.microsoft.com/office/drawing/2014/main" val="10001"/>
                  </a:ext>
                </a:extLst>
              </a:tr>
              <a:tr h="0">
                <a:tc>
                  <a:txBody>
                    <a:bodyPr/>
                    <a:lstStyle/>
                    <a:p>
                      <a:pPr algn="ctr"/>
                      <a:r>
                        <a:rPr lang="en-US" sz="2400" dirty="0">
                          <a:latin typeface="Arial" panose="020B0604020202020204" pitchFamily="34" charset="0"/>
                          <a:cs typeface="Arial" panose="020B0604020202020204" pitchFamily="34" charset="0"/>
                        </a:rPr>
                        <a:t>Placebo</a:t>
                      </a:r>
                    </a:p>
                  </a:txBody>
                  <a:tcPr/>
                </a:tc>
                <a:tc>
                  <a:txBody>
                    <a:bodyPr/>
                    <a:lstStyle/>
                    <a:p>
                      <a:pPr algn="ctr"/>
                      <a:r>
                        <a:rPr lang="en-US" sz="2400" dirty="0">
                          <a:latin typeface="Arial" panose="020B0604020202020204" pitchFamily="34" charset="0"/>
                          <a:cs typeface="Arial" panose="020B0604020202020204" pitchFamily="34" charset="0"/>
                        </a:rPr>
                        <a:t>22</a:t>
                      </a:r>
                    </a:p>
                  </a:txBody>
                  <a:tcPr/>
                </a:tc>
                <a:tc>
                  <a:txBody>
                    <a:bodyPr/>
                    <a:lstStyle/>
                    <a:p>
                      <a:pPr algn="ctr"/>
                      <a:r>
                        <a:rPr lang="en-US" sz="2400" dirty="0">
                          <a:latin typeface="Arial" panose="020B0604020202020204" pitchFamily="34" charset="0"/>
                          <a:cs typeface="Arial" panose="020B0604020202020204" pitchFamily="34" charset="0"/>
                        </a:rPr>
                        <a:t>78</a:t>
                      </a:r>
                    </a:p>
                  </a:txBody>
                  <a:tcPr/>
                </a:tc>
                <a:tc>
                  <a:txBody>
                    <a:bodyPr/>
                    <a:lstStyle/>
                    <a:p>
                      <a:pPr algn="ctr"/>
                      <a:r>
                        <a:rPr lang="en-US" sz="2400" dirty="0">
                          <a:latin typeface="Arial" panose="020B0604020202020204" pitchFamily="34" charset="0"/>
                          <a:cs typeface="Arial" panose="020B0604020202020204" pitchFamily="34" charset="0"/>
                        </a:rPr>
                        <a:t>100</a:t>
                      </a:r>
                    </a:p>
                  </a:txBody>
                  <a:tcPr/>
                </a:tc>
                <a:extLst>
                  <a:ext uri="{0D108BD9-81ED-4DB2-BD59-A6C34878D82A}">
                    <a16:rowId xmlns="" xmlns:a16="http://schemas.microsoft.com/office/drawing/2014/main" val="10002"/>
                  </a:ext>
                </a:extLst>
              </a:tr>
              <a:tr h="330200">
                <a:tc>
                  <a:txBody>
                    <a:bodyPr/>
                    <a:lstStyle/>
                    <a:p>
                      <a:pPr algn="ctr"/>
                      <a:r>
                        <a:rPr lang="en-US" sz="2400" dirty="0">
                          <a:latin typeface="Arial" panose="020B0604020202020204" pitchFamily="34" charset="0"/>
                          <a:cs typeface="Arial" panose="020B0604020202020204" pitchFamily="34" charset="0"/>
                        </a:rPr>
                        <a:t>Total</a:t>
                      </a:r>
                    </a:p>
                  </a:txBody>
                  <a:tcPr/>
                </a:tc>
                <a:tc>
                  <a:txBody>
                    <a:bodyPr/>
                    <a:lstStyle/>
                    <a:p>
                      <a:pPr algn="ctr"/>
                      <a:r>
                        <a:rPr lang="en-US" sz="2400" dirty="0">
                          <a:latin typeface="Arial" panose="020B0604020202020204" pitchFamily="34" charset="0"/>
                          <a:cs typeface="Arial" panose="020B0604020202020204" pitchFamily="34" charset="0"/>
                        </a:rPr>
                        <a:t>61</a:t>
                      </a:r>
                    </a:p>
                  </a:txBody>
                  <a:tcPr/>
                </a:tc>
                <a:tc>
                  <a:txBody>
                    <a:bodyPr/>
                    <a:lstStyle/>
                    <a:p>
                      <a:pPr algn="ctr"/>
                      <a:r>
                        <a:rPr lang="en-US" sz="2400" dirty="0">
                          <a:latin typeface="Arial" panose="020B0604020202020204" pitchFamily="34" charset="0"/>
                          <a:cs typeface="Arial" panose="020B0604020202020204" pitchFamily="34" charset="0"/>
                        </a:rPr>
                        <a:t>139</a:t>
                      </a:r>
                    </a:p>
                  </a:txBody>
                  <a:tcPr/>
                </a:tc>
                <a:tc>
                  <a:txBody>
                    <a:bodyPr/>
                    <a:lstStyle/>
                    <a:p>
                      <a:pPr algn="ctr"/>
                      <a:r>
                        <a:rPr lang="en-US" sz="2400" dirty="0">
                          <a:latin typeface="Arial" panose="020B0604020202020204" pitchFamily="34" charset="0"/>
                          <a:cs typeface="Arial" panose="020B0604020202020204" pitchFamily="34" charset="0"/>
                        </a:rPr>
                        <a:t>200</a:t>
                      </a:r>
                    </a:p>
                  </a:txBody>
                  <a:tcPr/>
                </a:tc>
                <a:extLst>
                  <a:ext uri="{0D108BD9-81ED-4DB2-BD59-A6C34878D82A}">
                    <a16:rowId xmlns="" xmlns:a16="http://schemas.microsoft.com/office/drawing/2014/main" val="10003"/>
                  </a:ext>
                </a:extLst>
              </a:tr>
            </a:tbl>
          </a:graphicData>
        </a:graphic>
      </p:graphicFrame>
      <p:pic>
        <p:nvPicPr>
          <p:cNvPr id="17" name="Picture 99" descr="An illustration shows a transcranial Magnetic Stimulator with virtual magnetic fields on top of a human brain."/>
          <p:cNvPicPr>
            <a:picLocks noGrp="1" noChangeAspect="1" noChangeArrowheads="1"/>
          </p:cNvPicPr>
          <p:nvPr>
            <p:ph type="pic" sz="quarter" idx="14"/>
          </p:nvPr>
        </p:nvPicPr>
        <p:blipFill>
          <a:blip r:embed="rId2">
            <a:extLst>
              <a:ext uri="{28A0092B-C50C-407E-A947-70E740481C1C}">
                <a14:useLocalDpi xmlns:a14="http://schemas.microsoft.com/office/drawing/2010/main" val="0"/>
              </a:ext>
            </a:extLst>
          </a:blip>
          <a:stretch>
            <a:fillRect/>
          </a:stretch>
        </p:blipFill>
        <p:spPr bwMode="auto">
          <a:xfrm>
            <a:off x="6692993" y="1962235"/>
            <a:ext cx="2067404" cy="186066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8" name="Picture Placeholder 17" descr="A series of equations and texts. Pi hat subscript T M S equals 0.39, odds subscript T M S equals 39 over 61 equals 0.639. Is this “statistically significant”? Pi hat subscript Placebo equals 0.61, odds placebo equals 22 over 78 equals 0.282. Odds ratio equals 0.639 over 0.282 equals 2.27. Odds are 2.27 times higher of getting relief using T M S than Placebo."/>
          <p:cNvPicPr>
            <a:picLocks noGrp="1" noChangeAspect="1"/>
          </p:cNvPicPr>
          <p:nvPr>
            <p:ph type="pic" sz="quarter" idx="13"/>
          </p:nvPr>
        </p:nvPicPr>
        <p:blipFill>
          <a:blip r:embed="rId3"/>
          <a:stretch>
            <a:fillRect/>
          </a:stretch>
        </p:blipFill>
        <p:spPr>
          <a:xfrm>
            <a:off x="152400" y="3962400"/>
            <a:ext cx="7853974" cy="2299390"/>
          </a:xfrm>
          <a:prstGeom prst="rect">
            <a:avLst/>
          </a:prstGeom>
          <a:noFill/>
          <a:ln>
            <a:noFill/>
          </a:ln>
        </p:spPr>
      </p:pic>
    </p:spTree>
    <p:extLst>
      <p:ext uri="{BB962C8B-B14F-4D97-AF65-F5344CB8AC3E}">
        <p14:creationId xmlns:p14="http://schemas.microsoft.com/office/powerpoint/2010/main" val="42770219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Logistic Regression for Migraines Data</a:t>
            </a:r>
          </a:p>
        </p:txBody>
      </p:sp>
      <p:pic>
        <p:nvPicPr>
          <p:cNvPr id="7" name="Picture Placeholder 6" descr="Two command lines and an annotated coefficients table. The command lines read as follows: &#10;Prompt, l mod T M S 2 equals g l m (c bind (Yes, No) approximately equals Group, family equals binomial, data equals Migraines). &#10;Prompt, summary (l mod T M S 2).&#10;The coefficients table has two rows and four columns with the column headers that read Estimate, Standard Error, z value, and P r greater than absolute value of z. The data presented are as follows: &#10;Row 1. Intercept. Estimate: Negative 1.2657, Standard Error: 0.2414, z value: Negative 5.243, P r greater than absolute value of z: 1.58 e minus 07, three asterisks.&#10;Row 2. Group T M S. Estimate: 0.8184, Standard Error: 0.3167, z value: 2.584, P r greater than absolute value of z: 0.00977, two asterisk.  The value 0.00977 two asterisks is circled. An arrow pointing at the Estimate value 0.8184 for group T MS reads Note: e to the power of 0.8184 equals 2.27 equals odds ratio. &#10;A text below the table reads Null Deviance: 6.8854 e plus 00 on 1 degrees of freedom and Residual deviance 3.7970 e minus 14 on degrees of freedom. The Residual deviance value 196.07 is circled."/>
          <p:cNvPicPr>
            <a:picLocks noGrp="1" noChangeAspect="1"/>
          </p:cNvPicPr>
          <p:nvPr>
            <p:ph type="pic" sz="quarter" idx="13"/>
          </p:nvPr>
        </p:nvPicPr>
        <p:blipFill>
          <a:blip r:embed="rId2"/>
          <a:stretch>
            <a:fillRect/>
          </a:stretch>
        </p:blipFill>
        <p:spPr>
          <a:xfrm>
            <a:off x="235234" y="1526165"/>
            <a:ext cx="8698931" cy="3411970"/>
          </a:xfrm>
          <a:prstGeom prst="rect">
            <a:avLst/>
          </a:prstGeom>
          <a:noFill/>
          <a:ln>
            <a:noFill/>
          </a:ln>
        </p:spPr>
      </p:pic>
      <p:sp>
        <p:nvSpPr>
          <p:cNvPr id="6" name="Content Placeholder 5"/>
          <p:cNvSpPr>
            <a:spLocks noGrp="1"/>
          </p:cNvSpPr>
          <p:nvPr>
            <p:ph idx="1"/>
          </p:nvPr>
        </p:nvSpPr>
        <p:spPr>
          <a:xfrm>
            <a:off x="260634" y="5105400"/>
            <a:ext cx="8610600" cy="990600"/>
          </a:xfrm>
        </p:spPr>
        <p:txBody>
          <a:bodyPr>
            <a:noAutofit/>
          </a:bodyPr>
          <a:lstStyle/>
          <a:p>
            <a:pPr marL="0" indent="0">
              <a:buNone/>
            </a:pPr>
            <a:r>
              <a:rPr lang="en-US" dirty="0"/>
              <a:t>Data are in short form, so </a:t>
            </a:r>
            <a:r>
              <a:rPr lang="en-US" i="1" dirty="0" smtClean="0"/>
              <a:t>G</a:t>
            </a:r>
            <a:r>
              <a:rPr lang="en-US" dirty="0" smtClean="0"/>
              <a:t> = 6.8854 with </a:t>
            </a:r>
            <a:r>
              <a:rPr lang="en-US" dirty="0"/>
              <a:t>1 df,</a:t>
            </a:r>
          </a:p>
          <a:p>
            <a:pPr marL="0" indent="0">
              <a:spcBef>
                <a:spcPts val="0"/>
              </a:spcBef>
              <a:buNone/>
            </a:pPr>
            <a:r>
              <a:rPr lang="en-US" dirty="0" smtClean="0"/>
              <a:t>P-value </a:t>
            </a:r>
            <a:r>
              <a:rPr lang="en-US" b="1" dirty="0">
                <a:latin typeface="Courier New" panose="02070309020205020404" pitchFamily="49" charset="0"/>
                <a:cs typeface="Courier New" panose="02070309020205020404" pitchFamily="49" charset="0"/>
              </a:rPr>
              <a:t>=</a:t>
            </a:r>
            <a:r>
              <a:rPr lang="en-US" b="1" dirty="0" smtClean="0">
                <a:latin typeface="Courier New" panose="02070309020205020404" pitchFamily="49" charset="0"/>
                <a:cs typeface="Courier New" panose="02070309020205020404" pitchFamily="49" charset="0"/>
              </a:rPr>
              <a:t>1−pchisq(6.8854,1</a:t>
            </a:r>
            <a:r>
              <a:rPr lang="en-US" b="1" dirty="0">
                <a:latin typeface="Courier New" panose="02070309020205020404" pitchFamily="49" charset="0"/>
                <a:cs typeface="Courier New" panose="02070309020205020404" pitchFamily="49" charset="0"/>
              </a:rPr>
              <a:t>)= 0.0087</a:t>
            </a:r>
          </a:p>
        </p:txBody>
      </p:sp>
    </p:spTree>
    <p:extLst>
      <p:ext uri="{BB962C8B-B14F-4D97-AF65-F5344CB8AC3E}">
        <p14:creationId xmlns:p14="http://schemas.microsoft.com/office/powerpoint/2010/main" val="19140910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Test for </a:t>
            </a:r>
            <a:r>
              <a:rPr lang="el-GR" altLang="ja-JP" dirty="0"/>
              <a:t>π</a:t>
            </a:r>
            <a:r>
              <a:rPr lang="en-US" baseline="-25000" dirty="0"/>
              <a:t>1 </a:t>
            </a:r>
            <a:r>
              <a:rPr lang="en-US" dirty="0"/>
              <a:t>versus </a:t>
            </a:r>
            <a:r>
              <a:rPr lang="el-GR" altLang="ja-JP" dirty="0"/>
              <a:t>π</a:t>
            </a:r>
            <a:r>
              <a:rPr lang="en-US" baseline="-25000" dirty="0"/>
              <a:t>2</a:t>
            </a:r>
            <a:r>
              <a:rPr lang="en-US" dirty="0"/>
              <a:t> Two Independent Samples</a:t>
            </a:r>
          </a:p>
        </p:txBody>
      </p:sp>
      <p:sp>
        <p:nvSpPr>
          <p:cNvPr id="3" name="Content Placeholder 2"/>
          <p:cNvSpPr>
            <a:spLocks noGrp="1"/>
          </p:cNvSpPr>
          <p:nvPr>
            <p:ph idx="1"/>
          </p:nvPr>
        </p:nvSpPr>
        <p:spPr>
          <a:xfrm>
            <a:off x="243114" y="1415142"/>
            <a:ext cx="8610600" cy="947058"/>
          </a:xfrm>
        </p:spPr>
        <p:txBody>
          <a:bodyPr/>
          <a:lstStyle/>
          <a:p>
            <a:pPr marL="0" indent="0">
              <a:spcBef>
                <a:spcPct val="0"/>
              </a:spcBef>
              <a:spcAft>
                <a:spcPct val="10000"/>
              </a:spcAft>
              <a:buNone/>
            </a:pPr>
            <a:r>
              <a:rPr lang="en-US" i="1" dirty="0"/>
              <a:t>H</a:t>
            </a:r>
            <a:r>
              <a:rPr lang="en-US" baseline="-25000" dirty="0"/>
              <a:t>0</a:t>
            </a:r>
            <a:r>
              <a:rPr lang="en-US" dirty="0"/>
              <a:t>: </a:t>
            </a:r>
            <a:r>
              <a:rPr lang="el-GR" altLang="ja-JP" i="1" dirty="0"/>
              <a:t>π</a:t>
            </a:r>
            <a:r>
              <a:rPr lang="en-US" altLang="ja-JP" baseline="-25000" dirty="0"/>
              <a:t>1</a:t>
            </a:r>
            <a:r>
              <a:rPr lang="en-US" altLang="ja-JP" i="1" dirty="0"/>
              <a:t> = </a:t>
            </a:r>
            <a:r>
              <a:rPr lang="el-GR" altLang="ja-JP" i="1" dirty="0"/>
              <a:t>π</a:t>
            </a:r>
            <a:r>
              <a:rPr lang="en-US" altLang="ja-JP" i="1" baseline="-25000" dirty="0"/>
              <a:t>2</a:t>
            </a:r>
          </a:p>
          <a:p>
            <a:pPr marL="0" indent="0">
              <a:spcBef>
                <a:spcPct val="0"/>
              </a:spcBef>
              <a:spcAft>
                <a:spcPct val="10000"/>
              </a:spcAft>
              <a:buNone/>
            </a:pPr>
            <a:r>
              <a:rPr lang="en-US" i="1" dirty="0"/>
              <a:t>H</a:t>
            </a:r>
            <a:r>
              <a:rPr lang="en-US" i="1" baseline="-25000" dirty="0"/>
              <a:t>a</a:t>
            </a:r>
            <a:r>
              <a:rPr lang="en-US" dirty="0"/>
              <a:t>: </a:t>
            </a:r>
            <a:r>
              <a:rPr lang="el-GR" altLang="ja-JP" i="1" dirty="0"/>
              <a:t>π</a:t>
            </a:r>
            <a:r>
              <a:rPr lang="en-US" altLang="ja-JP" baseline="-25000" dirty="0"/>
              <a:t>1</a:t>
            </a:r>
            <a:r>
              <a:rPr lang="en-US" altLang="ja-JP" i="1" dirty="0"/>
              <a:t> ≠ </a:t>
            </a:r>
            <a:r>
              <a:rPr lang="el-GR" altLang="ja-JP" i="1" dirty="0"/>
              <a:t>π</a:t>
            </a:r>
            <a:r>
              <a:rPr lang="en-US" altLang="ja-JP" i="1" baseline="-25000" dirty="0"/>
              <a:t>2 </a:t>
            </a:r>
            <a:r>
              <a:rPr lang="en-US" altLang="en-US" dirty="0"/>
              <a:t>(or a one-tail test</a:t>
            </a:r>
            <a:r>
              <a:rPr lang="en-US" altLang="en-US" dirty="0" smtClean="0"/>
              <a:t>)</a:t>
            </a:r>
            <a:endParaRPr lang="en-US" altLang="en-US" dirty="0"/>
          </a:p>
        </p:txBody>
      </p:sp>
      <p:pic>
        <p:nvPicPr>
          <p:cNvPr id="10" name="Picture Placeholder 9" descr="An equation The equation reads z equals pi hat subscript 1 minus pi hat subscript 2 over square root of (pi hat (1 minus pi hat) (1 over n subscript 1 plus 1 over n subscript 2)) where the pooled proportion is pi hat equals X subscript 1 plus X subscript 2 over n subscript 1 plus n subscript 2."/>
          <p:cNvPicPr>
            <a:picLocks noGrp="1" noChangeAspect="1"/>
          </p:cNvPicPr>
          <p:nvPr>
            <p:ph type="pic" sz="quarter" idx="11"/>
          </p:nvPr>
        </p:nvPicPr>
        <p:blipFill>
          <a:blip r:embed="rId2"/>
          <a:stretch>
            <a:fillRect/>
          </a:stretch>
        </p:blipFill>
        <p:spPr>
          <a:xfrm>
            <a:off x="223141" y="2590800"/>
            <a:ext cx="8573193" cy="2625639"/>
          </a:xfrm>
          <a:prstGeom prst="rect">
            <a:avLst/>
          </a:prstGeom>
          <a:noFill/>
          <a:ln>
            <a:noFill/>
          </a:ln>
        </p:spPr>
      </p:pic>
      <p:sp>
        <p:nvSpPr>
          <p:cNvPr id="6" name="Content Placeholder 2"/>
          <p:cNvSpPr>
            <a:spLocks noGrp="1"/>
          </p:cNvSpPr>
          <p:nvPr>
            <p:ph type="body" sz="quarter" idx="10"/>
          </p:nvPr>
        </p:nvSpPr>
        <p:spPr>
          <a:xfrm>
            <a:off x="179976" y="5590309"/>
            <a:ext cx="8673738" cy="554182"/>
          </a:xfrm>
        </p:spPr>
        <p:txBody>
          <a:bodyPr>
            <a:normAutofit/>
          </a:bodyPr>
          <a:lstStyle/>
          <a:p>
            <a:pPr marL="0" indent="0">
              <a:buNone/>
            </a:pPr>
            <a:r>
              <a:rPr lang="en-US" altLang="en-US" dirty="0"/>
              <a:t>Find </a:t>
            </a:r>
            <a:r>
              <a:rPr lang="en-US" altLang="en-US" i="1" dirty="0"/>
              <a:t>P</a:t>
            </a:r>
            <a:r>
              <a:rPr lang="en-US" altLang="en-US" dirty="0"/>
              <a:t>-value with </a:t>
            </a:r>
            <a:r>
              <a:rPr lang="en-US" altLang="en-US" i="1" dirty="0"/>
              <a:t>N</a:t>
            </a:r>
            <a:r>
              <a:rPr lang="en-US" altLang="en-US" dirty="0"/>
              <a:t>(0, 1</a:t>
            </a:r>
            <a:r>
              <a:rPr lang="en-US" altLang="en-US" dirty="0" smtClean="0"/>
              <a:t>).</a:t>
            </a:r>
            <a:endParaRPr lang="en-US" altLang="en-US" dirty="0"/>
          </a:p>
        </p:txBody>
      </p:sp>
    </p:spTree>
    <p:extLst>
      <p:ext uri="{BB962C8B-B14F-4D97-AF65-F5344CB8AC3E}">
        <p14:creationId xmlns:p14="http://schemas.microsoft.com/office/powerpoint/2010/main" val="1893995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TMS versus Placebo</a:t>
            </a:r>
          </a:p>
        </p:txBody>
      </p:sp>
      <p:pic>
        <p:nvPicPr>
          <p:cNvPr id="12" name="Picture Placeholder 11" descr="Three command lines and a table. A Command line at the top reads Prompt, prop .test (x equals c (39, 22), n equals c (100, 100), correct equals F). Text below the command line reads data: c (39, 22) out of c (100, 100). X squared equals 6.8168, d f equals 1, P value equals 0.00903. Alternative hypothesis: two .sided. 95 percent confidence interval: 0.04457762 and 0.29542238. Sample estimate: prop 1: 0.39, prop 2: 0.22. A text reads Two-proportion x test. Note: z square equals X squared subscript 1. Two command line below the text read Prompt, l mod T M S 2 equals g l m (c bind (Yes, No) approximately equals Group, family equals binomial, data equals Migraines). Prompt, summary (l mod T M S 2). A text beside the command lines reads Binary logistic regression. &#10;The table has two rows and four columns with the column headers that read Estimate, Standard Error, z value, and P r greater than absolute value of z. The data presented are as follows: &#10;Row 1. Intercept. Estimate: Negative 1.2657, Standard Error: 0.2414, z value: Negative 5.243, P r greater than absolute value of z: 1.58 e minus 07, three asterisks.&#10;Row 2. Group T M S. Estimate: 0.8184, Standard Error: 0.3167, z value: 2.584, P r greater than absolute value of z: 0.00977, two asterisk.  &#10;A text below the table reads Null Deviance: 6.8854 e plus 00 on 1 degrees of freedom and Residual deviance 3.7970 e minus 14 on degrees of freedom."/>
          <p:cNvPicPr>
            <a:picLocks noGrp="1" noChangeAspect="1"/>
          </p:cNvPicPr>
          <p:nvPr>
            <p:ph type="pic" sz="quarter" idx="11"/>
          </p:nvPr>
        </p:nvPicPr>
        <p:blipFill>
          <a:blip r:embed="rId2"/>
          <a:stretch>
            <a:fillRect/>
          </a:stretch>
        </p:blipFill>
        <p:spPr>
          <a:xfrm>
            <a:off x="530768" y="1455443"/>
            <a:ext cx="8001640" cy="4763688"/>
          </a:xfrm>
          <a:prstGeom prst="rect">
            <a:avLst/>
          </a:prstGeom>
          <a:noFill/>
          <a:ln>
            <a:noFill/>
          </a:ln>
        </p:spPr>
      </p:pic>
    </p:spTree>
    <p:extLst>
      <p:ext uri="{BB962C8B-B14F-4D97-AF65-F5344CB8AC3E}">
        <p14:creationId xmlns:p14="http://schemas.microsoft.com/office/powerpoint/2010/main" val="3959904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Chi-Square Test: Two-Way </a:t>
            </a:r>
            <a:r>
              <a:rPr lang="en-US" dirty="0" smtClean="0"/>
              <a:t>Table (1 of 2)</a:t>
            </a:r>
            <a:endParaRPr lang="en-US" dirty="0"/>
          </a:p>
        </p:txBody>
      </p:sp>
      <p:graphicFrame>
        <p:nvGraphicFramePr>
          <p:cNvPr id="10" name="Table 6"/>
          <p:cNvGraphicFramePr>
            <a:graphicFrameLocks noGrp="1"/>
          </p:cNvGraphicFramePr>
          <p:nvPr>
            <p:ph type="tbl" sz="quarter" idx="12"/>
            <p:extLst>
              <p:ext uri="{D42A27DB-BD31-4B8C-83A1-F6EECF244321}">
                <p14:modId xmlns:p14="http://schemas.microsoft.com/office/powerpoint/2010/main" val="3073434302"/>
              </p:ext>
            </p:extLst>
          </p:nvPr>
        </p:nvGraphicFramePr>
        <p:xfrm>
          <a:off x="228600" y="1478280"/>
          <a:ext cx="6781800" cy="1950720"/>
        </p:xfrm>
        <a:graphic>
          <a:graphicData uri="http://schemas.openxmlformats.org/drawingml/2006/table">
            <a:tbl>
              <a:tblPr firstRow="1">
                <a:tableStyleId>{5940675A-B579-460E-94D1-54222C63F5DA}</a:tableStyleId>
              </a:tblPr>
              <a:tblGrid>
                <a:gridCol w="1101725">
                  <a:extLst>
                    <a:ext uri="{9D8B030D-6E8A-4147-A177-3AD203B41FA5}">
                      <a16:colId xmlns="" xmlns:a16="http://schemas.microsoft.com/office/drawing/2014/main" val="20000"/>
                    </a:ext>
                  </a:extLst>
                </a:gridCol>
                <a:gridCol w="1793875">
                  <a:extLst>
                    <a:ext uri="{9D8B030D-6E8A-4147-A177-3AD203B41FA5}">
                      <a16:colId xmlns="" xmlns:a16="http://schemas.microsoft.com/office/drawing/2014/main" val="20001"/>
                    </a:ext>
                  </a:extLst>
                </a:gridCol>
                <a:gridCol w="2190750">
                  <a:extLst>
                    <a:ext uri="{9D8B030D-6E8A-4147-A177-3AD203B41FA5}">
                      <a16:colId xmlns="" xmlns:a16="http://schemas.microsoft.com/office/drawing/2014/main" val="20002"/>
                    </a:ext>
                  </a:extLst>
                </a:gridCol>
                <a:gridCol w="1695450">
                  <a:extLst>
                    <a:ext uri="{9D8B030D-6E8A-4147-A177-3AD203B41FA5}">
                      <a16:colId xmlns="" xmlns:a16="http://schemas.microsoft.com/office/drawing/2014/main" val="20003"/>
                    </a:ext>
                  </a:extLst>
                </a:gridCol>
              </a:tblGrid>
              <a:tr h="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horzOverflow="overflow">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solidFill>
                            <a:schemeClr val="tx1"/>
                          </a:solidFill>
                          <a:effectLst/>
                          <a:latin typeface="Arial" panose="020B0604020202020204" pitchFamily="34" charset="0"/>
                          <a:cs typeface="Arial" panose="020B0604020202020204" pitchFamily="34" charset="0"/>
                        </a:rPr>
                        <a:t>B1</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solidFill>
                            <a:schemeClr val="tx1"/>
                          </a:solidFill>
                          <a:effectLst/>
                          <a:latin typeface="Arial" panose="020B0604020202020204" pitchFamily="34" charset="0"/>
                          <a:cs typeface="Arial" panose="020B0604020202020204" pitchFamily="34" charset="0"/>
                        </a:rPr>
                        <a:t>B2</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solidFill>
                            <a:schemeClr val="tx1"/>
                          </a:solidFill>
                          <a:effectLst/>
                          <a:latin typeface="Arial" panose="020B0604020202020204" pitchFamily="34" charset="0"/>
                          <a:cs typeface="Arial" panose="020B0604020202020204" pitchFamily="34" charset="0"/>
                        </a:rPr>
                        <a:t>B3</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horzOverflow="overflow"/>
                </a:tc>
                <a:extLst>
                  <a:ext uri="{0D108BD9-81ED-4DB2-BD59-A6C34878D82A}">
                    <a16:rowId xmlns="" xmlns:a16="http://schemas.microsoft.com/office/drawing/2014/main" val="10000"/>
                  </a:ext>
                </a:extLst>
              </a:tr>
              <a:tr h="15457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solidFill>
                            <a:schemeClr val="tx1"/>
                          </a:solidFill>
                          <a:effectLst/>
                          <a:latin typeface="Arial" panose="020B0604020202020204" pitchFamily="34" charset="0"/>
                          <a:cs typeface="Arial" panose="020B0604020202020204" pitchFamily="34" charset="0"/>
                        </a:rPr>
                        <a:t>A1</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horzOverflow="overflow">
                    <a:lnT w="12700" cap="flat" cmpd="sng" algn="ctr">
                      <a:solidFill>
                        <a:schemeClr val="tx1"/>
                      </a:solidFill>
                      <a:prstDash val="solid"/>
                      <a:round/>
                      <a:headEnd type="none" w="med" len="med"/>
                      <a:tailEnd type="none" w="med" len="med"/>
                    </a:lnT>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O</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11 </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(E</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11</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O</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12 </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(E</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12</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endParaRPr kumimoji="0" lang="en-US" sz="2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O</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13 </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(E</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13</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endParaRPr kumimoji="0" lang="en-US" sz="2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horzOverflow="overflow"/>
                </a:tc>
                <a:extLst>
                  <a:ext uri="{0D108BD9-81ED-4DB2-BD59-A6C34878D82A}">
                    <a16:rowId xmlns="" xmlns:a16="http://schemas.microsoft.com/office/drawing/2014/main" val="10001"/>
                  </a:ext>
                </a:extLst>
              </a:tr>
              <a:tr h="12409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solidFill>
                            <a:schemeClr val="tx1"/>
                          </a:solidFill>
                          <a:effectLst/>
                          <a:latin typeface="Arial" panose="020B0604020202020204" pitchFamily="34" charset="0"/>
                          <a:cs typeface="Arial" panose="020B0604020202020204" pitchFamily="34" charset="0"/>
                        </a:rPr>
                        <a:t>A2</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O</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21 </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(E</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21</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endParaRPr kumimoji="0" lang="en-US" sz="2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O</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22 </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(E</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22</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endParaRPr kumimoji="0" lang="en-US" sz="2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O</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23 </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(E</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23</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endParaRPr kumimoji="0" lang="en-US" sz="2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horzOverflow="overflow"/>
                </a:tc>
                <a:extLst>
                  <a:ext uri="{0D108BD9-81ED-4DB2-BD59-A6C34878D82A}">
                    <a16:rowId xmlns="" xmlns:a16="http://schemas.microsoft.com/office/drawing/2014/main" val="10002"/>
                  </a:ext>
                </a:extLst>
              </a:tr>
              <a:tr h="39841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600" u="none" strike="noStrike" cap="none" normalizeH="0" baseline="0" dirty="0">
                          <a:ln>
                            <a:noFill/>
                          </a:ln>
                          <a:solidFill>
                            <a:schemeClr val="tx1"/>
                          </a:solidFill>
                          <a:effectLst/>
                          <a:latin typeface="Arial" panose="020B0604020202020204" pitchFamily="34" charset="0"/>
                          <a:cs typeface="Arial" panose="020B0604020202020204" pitchFamily="34" charset="0"/>
                        </a:rPr>
                        <a:t>A3</a:t>
                      </a:r>
                      <a:endParaRPr kumimoji="0" lang="en-US" sz="2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O</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31 </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(E</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31</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endParaRPr kumimoji="0" lang="en-US" sz="2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O</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32 </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(E</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32</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endParaRPr kumimoji="0" lang="en-US" sz="2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horzOverflow="overflow"/>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O</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33 </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(E</a:t>
                      </a:r>
                      <a:r>
                        <a:rPr kumimoji="0" lang="en-US" sz="2600" u="none" strike="noStrike" cap="none" normalizeH="0" baseline="-25000" dirty="0" smtClean="0">
                          <a:ln>
                            <a:noFill/>
                          </a:ln>
                          <a:solidFill>
                            <a:schemeClr val="tx1"/>
                          </a:solidFill>
                          <a:effectLst/>
                          <a:latin typeface="Arial" panose="020B0604020202020204" pitchFamily="34" charset="0"/>
                          <a:cs typeface="Arial" panose="020B0604020202020204" pitchFamily="34" charset="0"/>
                        </a:rPr>
                        <a:t>33</a:t>
                      </a:r>
                      <a:r>
                        <a:rPr kumimoji="0" lang="en-US" sz="260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endParaRPr kumimoji="0" lang="en-US" sz="2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txBody>
                  <a:tcPr horzOverflow="overflow"/>
                </a:tc>
                <a:extLst>
                  <a:ext uri="{0D108BD9-81ED-4DB2-BD59-A6C34878D82A}">
                    <a16:rowId xmlns="" xmlns:a16="http://schemas.microsoft.com/office/drawing/2014/main" val="10003"/>
                  </a:ext>
                </a:extLst>
              </a:tr>
            </a:tbl>
          </a:graphicData>
        </a:graphic>
      </p:graphicFrame>
      <p:sp>
        <p:nvSpPr>
          <p:cNvPr id="3" name="Content Placeholder 2"/>
          <p:cNvSpPr>
            <a:spLocks noGrp="1"/>
          </p:cNvSpPr>
          <p:nvPr>
            <p:ph idx="1"/>
          </p:nvPr>
        </p:nvSpPr>
        <p:spPr>
          <a:xfrm>
            <a:off x="152400" y="3601742"/>
            <a:ext cx="4235480" cy="990223"/>
          </a:xfrm>
        </p:spPr>
        <p:txBody>
          <a:bodyPr>
            <a:noAutofit/>
          </a:bodyPr>
          <a:lstStyle/>
          <a:p>
            <a:pPr marL="0" indent="0">
              <a:spcBef>
                <a:spcPts val="624"/>
              </a:spcBef>
              <a:buNone/>
            </a:pPr>
            <a:r>
              <a:rPr lang="en-US" i="1" dirty="0"/>
              <a:t>H</a:t>
            </a:r>
            <a:r>
              <a:rPr lang="en-US" baseline="-25000" dirty="0"/>
              <a:t>0</a:t>
            </a:r>
            <a:r>
              <a:rPr lang="en-US" dirty="0"/>
              <a:t>: A and B are not related</a:t>
            </a:r>
          </a:p>
          <a:p>
            <a:pPr marL="0" indent="0">
              <a:spcBef>
                <a:spcPts val="624"/>
              </a:spcBef>
              <a:buNone/>
            </a:pPr>
            <a:r>
              <a:rPr lang="en-US" i="1" dirty="0"/>
              <a:t>H</a:t>
            </a:r>
            <a:r>
              <a:rPr lang="en-US" i="1" baseline="-25000" dirty="0"/>
              <a:t>a</a:t>
            </a:r>
            <a:r>
              <a:rPr lang="en-US" dirty="0"/>
              <a:t>: A and  B are </a:t>
            </a:r>
            <a:r>
              <a:rPr lang="en-US" dirty="0" smtClean="0"/>
              <a:t>related</a:t>
            </a:r>
            <a:endParaRPr lang="en-US" dirty="0"/>
          </a:p>
        </p:txBody>
      </p:sp>
      <p:pic>
        <p:nvPicPr>
          <p:cNvPr id="11" name="Picture Placeholder 10" descr="An equation reads Expected equals Row Total times Col Total over n."/>
          <p:cNvPicPr>
            <a:picLocks noGrp="1" noChangeAspect="1"/>
          </p:cNvPicPr>
          <p:nvPr>
            <p:ph type="pic" sz="quarter" idx="11"/>
          </p:nvPr>
        </p:nvPicPr>
        <p:blipFill>
          <a:blip r:embed="rId3"/>
          <a:stretch>
            <a:fillRect/>
          </a:stretch>
        </p:blipFill>
        <p:spPr>
          <a:xfrm>
            <a:off x="4523466" y="3657600"/>
            <a:ext cx="4423676" cy="782694"/>
          </a:xfrm>
          <a:prstGeom prst="rect">
            <a:avLst/>
          </a:prstGeom>
          <a:noFill/>
          <a:ln>
            <a:noFill/>
          </a:ln>
        </p:spPr>
      </p:pic>
      <p:pic>
        <p:nvPicPr>
          <p:cNvPr id="12" name="Picture Placeholder 11" descr="An equation reads X squared equals summation of (Observed minus Expected) squared over Expected."/>
          <p:cNvPicPr>
            <a:picLocks noGrp="1" noChangeAspect="1"/>
          </p:cNvPicPr>
          <p:nvPr>
            <p:ph type="pic" sz="quarter" idx="13"/>
          </p:nvPr>
        </p:nvPicPr>
        <p:blipFill>
          <a:blip r:embed="rId4"/>
          <a:stretch>
            <a:fillRect/>
          </a:stretch>
        </p:blipFill>
        <p:spPr>
          <a:xfrm>
            <a:off x="1143000" y="4677314"/>
            <a:ext cx="4769057" cy="1037686"/>
          </a:xfrm>
          <a:prstGeom prst="rect">
            <a:avLst/>
          </a:prstGeom>
          <a:noFill/>
          <a:ln>
            <a:noFill/>
          </a:ln>
        </p:spPr>
      </p:pic>
      <mc:AlternateContent xmlns:mc="http://schemas.openxmlformats.org/markup-compatibility/2006" xmlns:a14="http://schemas.microsoft.com/office/drawing/2010/main">
        <mc:Choice Requires="a14">
          <p:sp>
            <p:nvSpPr>
              <p:cNvPr id="6" name="Content Placeholder 2"/>
              <p:cNvSpPr>
                <a:spLocks noGrp="1"/>
              </p:cNvSpPr>
              <p:nvPr>
                <p:ph type="body" sz="quarter" idx="10"/>
              </p:nvPr>
            </p:nvSpPr>
            <p:spPr>
              <a:xfrm>
                <a:off x="1116616" y="5790398"/>
                <a:ext cx="6516707" cy="458002"/>
              </a:xfrm>
            </p:spPr>
            <p:txBody>
              <a:bodyPr>
                <a:normAutofit lnSpcReduction="10000"/>
              </a:bodyPr>
              <a:lstStyle/>
              <a:p>
                <a:pPr marL="0" indent="0">
                  <a:buNone/>
                </a:pPr>
                <a:r>
                  <a:rPr lang="en-US" dirty="0"/>
                  <a:t>Compare to chi-square with (</a:t>
                </a:r>
                <a:r>
                  <a:rPr lang="en-US" i="1" dirty="0"/>
                  <a:t>r −</a:t>
                </a:r>
                <a14:m>
                  <m:oMath xmlns:m="http://schemas.openxmlformats.org/officeDocument/2006/math">
                    <m:r>
                      <a:rPr lang="en-US" i="1">
                        <a:latin typeface="Cambria Math" panose="02040503050406030204" pitchFamily="18" charset="0"/>
                      </a:rPr>
                      <m:t> </m:t>
                    </m:r>
                  </m:oMath>
                </a14:m>
                <a:r>
                  <a:rPr lang="en-US" dirty="0"/>
                  <a:t>1)(</a:t>
                </a:r>
                <a:r>
                  <a:rPr lang="en-US" i="1" dirty="0"/>
                  <a:t>c − </a:t>
                </a:r>
                <a:r>
                  <a:rPr lang="en-US" dirty="0"/>
                  <a:t>1) </a:t>
                </a:r>
                <a:r>
                  <a:rPr lang="en-US" dirty="0" smtClean="0"/>
                  <a:t>df</a:t>
                </a:r>
                <a:endParaRPr lang="en-US" dirty="0"/>
              </a:p>
            </p:txBody>
          </p:sp>
        </mc:Choice>
        <mc:Fallback xmlns="">
          <p:sp>
            <p:nvSpPr>
              <p:cNvPr id="6" name="Content Placeholder 2"/>
              <p:cNvSpPr>
                <a:spLocks noGrp="1" noRot="1" noChangeAspect="1" noMove="1" noResize="1" noEditPoints="1" noAdjustHandles="1" noChangeArrowheads="1" noChangeShapeType="1" noTextEdit="1"/>
              </p:cNvSpPr>
              <p:nvPr>
                <p:ph type="body" sz="quarter" idx="10"/>
              </p:nvPr>
            </p:nvSpPr>
            <p:spPr>
              <a:xfrm>
                <a:off x="1116616" y="5790398"/>
                <a:ext cx="6516707" cy="458002"/>
              </a:xfrm>
              <a:blipFill rotWithShape="0">
                <a:blip r:embed="rId5"/>
                <a:stretch>
                  <a:fillRect l="-1684" t="-21333" r="-1403" b="-30667"/>
                </a:stretch>
              </a:blipFill>
            </p:spPr>
            <p:txBody>
              <a:bodyPr/>
              <a:lstStyle/>
              <a:p>
                <a:r>
                  <a:rPr lang="en-US">
                    <a:noFill/>
                  </a:rPr>
                  <a:t> </a:t>
                </a:r>
              </a:p>
            </p:txBody>
          </p:sp>
        </mc:Fallback>
      </mc:AlternateContent>
    </p:spTree>
    <p:extLst>
      <p:ext uri="{BB962C8B-B14F-4D97-AF65-F5344CB8AC3E}">
        <p14:creationId xmlns:p14="http://schemas.microsoft.com/office/powerpoint/2010/main" val="17406173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Chi-Square Test: Two-Way </a:t>
            </a:r>
            <a:r>
              <a:rPr lang="en-US" dirty="0" smtClean="0"/>
              <a:t>Table (2 of 2)</a:t>
            </a:r>
            <a:endParaRPr lang="en-US" dirty="0"/>
          </a:p>
        </p:txBody>
      </p:sp>
      <p:pic>
        <p:nvPicPr>
          <p:cNvPr id="4" name="Picture Placeholder 3" descr="A series of command lines with tables. The first two command lines at the top reads Prompt, T M S Test equals Chi sq .text (Migraines [, c (“Yes”, “No”], correct equals FALSE). Prompt, T M S Test dollar observed. A text reads Chi square text for two way table.&#10;Bellow the command lines; a table gives the following data:&#10;Row 1. [1,]. Yes: 39, No: 61. &#10;Row 2. [2,]. Yes: 22, No: 78.&#10;A command line reads Prompt, T M S Test dollar expected. &#10;Bellow the command lines; a table gives the following data:&#10;Row 1. [1,]. Yes: 30.5, No: 69.5. &#10;Row 2. [2,]. Yes: 30.5, No: 69.5.&#10;A command line reads Prompt, T M S test. A text bellow the command line reads Pearson’s Chi squared text. Data: Migraines [, c (“Yes”, “No”)]. X squared equals 6.8168, d f equals 1, p value equals 0.00903.&#10;Two command lines below the text reads Prompt, l mod T M S 2 equals g l m (c bind (Yes, No) approximately equals Group, family equals binomial, data equals Migraines). Prompt, Summary (l mod T M S 2).&#10;A text reads Binary logistic regression.&#10;Below the text is a table that has two rows and four columns with the column headers that read Estimate, Standard Error, z value, and P r greater than absolute value of z. The data presented are as follows: &#10;Row 1. Intercept. Estimate: Negative 1.2657, Standard Error: 0.2414, z value: Negative 5.243, P r greater than absolute value of z: 1.58 e minus 07, three asterisks.&#10;Row 2. Group T M S. Estimate: 0.8184, Standard Error: 0.3167, z value: 2.584, P r greater than absolute value of z: 0.00977, two asterisk.  &#10;A text below the table reads Null Deviance: 6.8854 e plus 00 on 1 degrees of freedom and Residual deviance 3.7970 e minus 14 on degrees of freedom. The text Null deviance: 6.8854 e plus 00 is boxed.&#10;A command line at the bottom reads Prompt, (p value equals 1 minus p chi sq (6.8865, 1)). A text below the command line reads [1] 0.008684916. "/>
          <p:cNvPicPr>
            <a:picLocks noGrp="1" noChangeAspect="1"/>
          </p:cNvPicPr>
          <p:nvPr>
            <p:ph type="pic" sz="quarter" idx="11"/>
          </p:nvPr>
        </p:nvPicPr>
        <p:blipFill>
          <a:blip r:embed="rId2"/>
          <a:stretch>
            <a:fillRect/>
          </a:stretch>
        </p:blipFill>
        <p:spPr>
          <a:xfrm>
            <a:off x="1086934" y="1435076"/>
            <a:ext cx="6196793" cy="4813324"/>
          </a:xfrm>
          <a:prstGeom prst="rect">
            <a:avLst/>
          </a:prstGeom>
          <a:noFill/>
          <a:ln>
            <a:noFill/>
          </a:ln>
        </p:spPr>
      </p:pic>
    </p:spTree>
    <p:extLst>
      <p:ext uri="{BB962C8B-B14F-4D97-AF65-F5344CB8AC3E}">
        <p14:creationId xmlns:p14="http://schemas.microsoft.com/office/powerpoint/2010/main" val="23542476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2513</TotalTime>
  <Words>549</Words>
  <Application>Microsoft Office PowerPoint</Application>
  <PresentationFormat>On-screen Show (4:3)</PresentationFormat>
  <Paragraphs>91</Paragraphs>
  <Slides>18</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Section 11.4</vt:lpstr>
      <vt:lpstr>Topic 11.4</vt:lpstr>
      <vt:lpstr>A Single Binary Predictor for a Binary Response (1 of 2)</vt:lpstr>
      <vt:lpstr>Example: TMS for Migraines</vt:lpstr>
      <vt:lpstr>Logistic Regression for Migraines Data</vt:lpstr>
      <vt:lpstr>(Review) Test for π1 versus π2 Two Independent Samples</vt:lpstr>
      <vt:lpstr>TMS versus Placebo</vt:lpstr>
      <vt:lpstr>(Review) Chi-Square Test: Two-Way Table (1 of 2)</vt:lpstr>
      <vt:lpstr>(Review) Chi-Square Test: Two-Way Table (2 of 2)</vt:lpstr>
      <vt:lpstr>A Single Binary Predictor for a Binary Response (2 of 2)</vt:lpstr>
      <vt:lpstr>Categorical Predictors with Multiple Categories in Logistic Regression (1 of 2)</vt:lpstr>
      <vt:lpstr>Categorical Predictors with Multiple Categories in Logistic Regression (2 of 2)</vt:lpstr>
      <vt:lpstr>Method #1: Quantitative AgeGroup</vt:lpstr>
      <vt:lpstr>Method #2: Two-Way Table</vt:lpstr>
      <vt:lpstr>Method #1 versus Method #2</vt:lpstr>
      <vt:lpstr>Dummy Indicators for Multiple Categories</vt:lpstr>
      <vt:lpstr>Method #3: Survive ~ Middle + Old</vt:lpstr>
      <vt:lpstr>Chi-Square Tests Two-Way Table and Logistic Regression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11.4</dc:title>
  <dc:creator>Canon</dc:creator>
  <cp:lastModifiedBy>Newton, Andy</cp:lastModifiedBy>
  <cp:revision>548</cp:revision>
  <dcterms:created xsi:type="dcterms:W3CDTF">2015-10-23T14:29:37Z</dcterms:created>
  <dcterms:modified xsi:type="dcterms:W3CDTF">2018-10-23T16:56:38Z</dcterms:modified>
</cp:coreProperties>
</file>